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259" r:id="rId3"/>
    <p:sldId id="261" r:id="rId4"/>
    <p:sldId id="282" r:id="rId5"/>
    <p:sldId id="283" r:id="rId6"/>
    <p:sldId id="302" r:id="rId7"/>
    <p:sldId id="334" r:id="rId8"/>
    <p:sldId id="305" r:id="rId9"/>
    <p:sldId id="331" r:id="rId10"/>
    <p:sldId id="332" r:id="rId11"/>
    <p:sldId id="333" r:id="rId12"/>
    <p:sldId id="327" r:id="rId13"/>
    <p:sldId id="328" r:id="rId14"/>
    <p:sldId id="329" r:id="rId15"/>
    <p:sldId id="330" r:id="rId16"/>
    <p:sldId id="336" r:id="rId17"/>
    <p:sldId id="322" r:id="rId18"/>
    <p:sldId id="315" r:id="rId19"/>
    <p:sldId id="316" r:id="rId20"/>
    <p:sldId id="317" r:id="rId21"/>
    <p:sldId id="318" r:id="rId22"/>
    <p:sldId id="319" r:id="rId23"/>
    <p:sldId id="320" r:id="rId24"/>
    <p:sldId id="308" r:id="rId25"/>
    <p:sldId id="309" r:id="rId26"/>
    <p:sldId id="313" r:id="rId27"/>
    <p:sldId id="310" r:id="rId28"/>
    <p:sldId id="312" r:id="rId29"/>
    <p:sldId id="314" r:id="rId30"/>
    <p:sldId id="321" r:id="rId31"/>
    <p:sldId id="291" r:id="rId32"/>
    <p:sldId id="301" r:id="rId33"/>
    <p:sldId id="292" r:id="rId34"/>
    <p:sldId id="293" r:id="rId35"/>
    <p:sldId id="294" r:id="rId36"/>
    <p:sldId id="295" r:id="rId37"/>
    <p:sldId id="296" r:id="rId38"/>
    <p:sldId id="297" r:id="rId39"/>
    <p:sldId id="290" r:id="rId40"/>
    <p:sldId id="286" r:id="rId41"/>
    <p:sldId id="287" r:id="rId42"/>
    <p:sldId id="288" r:id="rId43"/>
    <p:sldId id="303" r:id="rId44"/>
    <p:sldId id="304" r:id="rId45"/>
    <p:sldId id="289" r:id="rId46"/>
    <p:sldId id="279" r:id="rId47"/>
    <p:sldId id="264" r:id="rId48"/>
    <p:sldId id="300" r:id="rId49"/>
    <p:sldId id="277" r:id="rId50"/>
  </p:sldIdLst>
  <p:sldSz cx="9144000" cy="6858000" type="screen4x3"/>
  <p:notesSz cx="6881813" cy="9296400"/>
  <p:kinsoku lang="ja-JP" invalStChars="、。，．・：；？！゛゜ヽヾゝゞ々ー’”）〕］｝〉》」』】°‰′″℃％ぁぃぅぇぉっゃゅょゎァィゥェォッャュョヮヵヶ!%),.:;?]}｡｣､･ｧｨｩｪｫｬｭｮｯｰﾞﾟ¢" invalEndChars="‘“（〔［｛〈《「『【￥＄$([\{｢£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Geneva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Geneva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Geneva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Geneva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Geneva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Geneva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Geneva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Geneva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Geneva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FF7C80"/>
    <a:srgbClr val="6E0000"/>
    <a:srgbClr val="5B1717"/>
    <a:srgbClr val="5A0C0C"/>
    <a:srgbClr val="6B0D0D"/>
    <a:srgbClr val="003399"/>
    <a:srgbClr val="840C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8" autoAdjust="0"/>
    <p:restoredTop sz="69838" autoAdjust="0"/>
  </p:normalViewPr>
  <p:slideViewPr>
    <p:cSldViewPr>
      <p:cViewPr varScale="1">
        <p:scale>
          <a:sx n="56" d="100"/>
          <a:sy n="56" d="100"/>
        </p:scale>
        <p:origin x="2262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1848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91902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17600" y="696913"/>
            <a:ext cx="4646613" cy="348615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89262" y="4415790"/>
            <a:ext cx="5046663" cy="4183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207" tIns="45295" rIns="92207" bIns="452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94799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</a:t>
            </a:r>
            <a:r>
              <a:rPr lang="en-US" baseline="0" dirty="0"/>
              <a:t> minutes for ppt + demo</a:t>
            </a:r>
          </a:p>
          <a:p>
            <a:r>
              <a:rPr lang="en-US" baseline="0" dirty="0"/>
              <a:t>20 minutes for evaluator Q&amp;A</a:t>
            </a:r>
          </a:p>
          <a:p>
            <a:endParaRPr lang="en-US" baseline="0" dirty="0"/>
          </a:p>
          <a:p>
            <a:r>
              <a:rPr lang="en-US" baseline="0" dirty="0"/>
              <a:t>From </a:t>
            </a:r>
            <a:r>
              <a:rPr lang="en-US" baseline="0" dirty="0" err="1"/>
              <a:t>eval</a:t>
            </a:r>
            <a:r>
              <a:rPr lang="en-US" baseline="0" dirty="0"/>
              <a:t>: “Once hardware is selected, estimate performance including communication cost.”</a:t>
            </a:r>
          </a:p>
          <a:p>
            <a:endParaRPr lang="en-US" baseline="0" dirty="0"/>
          </a:p>
          <a:p>
            <a:r>
              <a:rPr lang="en-US" baseline="0" dirty="0"/>
              <a:t>We know we need to update the block </a:t>
            </a:r>
            <a:r>
              <a:rPr lang="en-US" baseline="0" dirty="0" err="1"/>
              <a:t>diagr</a:t>
            </a:r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From email from Hollot: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- Provide copies of your presentation slide deck to evaluators.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- Include a clear list of your CDR deliverables.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- Practice your prototype demo, as well as the presentation.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Times" charset="0"/>
              <a:ea typeface="ＭＳ Ｐゴシック" charset="0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\\\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CDR structure: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CDR is comprised of team presentation and prototype demo, evaluator Q&amp;A, and evaluator huddle.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 </a:t>
            </a:r>
            <a:endParaRPr lang="en-US" sz="1200" b="0" i="0" kern="1200" dirty="0">
              <a:solidFill>
                <a:schemeClr val="tx1"/>
              </a:solidFill>
              <a:effectLst/>
              <a:latin typeface="Times" charset="0"/>
              <a:ea typeface="ＭＳ Ｐゴシック" charset="0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a) Team presentation and prototype demo (&lt; 30 min)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  * presentation &lt; 10 min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  * presentation and prototype demo may take place in different locations; conference room, SDP lab, other.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  * evaluators are silent except for clarifications.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  * adviser is silent.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b) Evaluator Q&amp;A’s (&lt; 20 min)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c) Evaluator huddle (after team leaves)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* adviser allowed to briefly comment. Not present thereafter.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* evaluators submit completed CDR evaluation sheets (2 sheets) to course coordinator.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 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CDR evaluation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 (see attached sheets. Evaluators will bring a copy of these sheets to CDR): CDR has three evaluated components: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1)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Presentation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 (20%): A power point presentation less than 10min in duration.  It contains three parts: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* A succinct overview of the project that demonstrates knowledge of all subsystems, including how they fit together and communicate with each other.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* A brief but complete outline of the upcoming demonstration; i.e., what is working and what is not.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* Clear and reasonable goals for the Final Project Review (FPR). These goals include everything that is needed for a finished, functioning system that meets all its specs.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2)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Prototype Demonstration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 (20%): A demonstration of the functioning prototype.  A successful demonstration: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* is professional.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* does not confuse the audience.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* helps the audience understand how the whole system works.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* allows each team member to display an understanding of how his subsystem fits into the integrated system.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* tip:  provide a copy of block diagram to all evaluators.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3)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Prototype Functionality and Subsystem Integration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 (60%): A prototype that fully functions: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* all essential subsystems are present and fully integrated with each other.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there is complete, accurate, and appropriate flow of power, data and/or information among all subsystems.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0" i="0" kern="1200" dirty="0">
              <a:solidFill>
                <a:schemeClr val="tx1"/>
              </a:solidFill>
              <a:effectLst/>
              <a:latin typeface="Times" charset="0"/>
              <a:ea typeface="ＭＳ Ｐゴシック" charset="0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-----------------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From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 Wolf, a week ago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b="0" i="0" kern="1200" baseline="0" dirty="0">
              <a:solidFill>
                <a:schemeClr val="tx1"/>
              </a:solidFill>
              <a:effectLst/>
              <a:latin typeface="Times" charset="0"/>
              <a:ea typeface="ＭＳ Ｐゴシック" charset="0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need to calibrate - look up table for field of view for both cameras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        to reduce error</a:t>
            </a:r>
          </a:p>
          <a:p>
            <a:b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</a:br>
            <a:endParaRPr lang="en-US" sz="1200" b="0" i="0" kern="1200" dirty="0">
              <a:solidFill>
                <a:schemeClr val="tx1"/>
              </a:solidFill>
              <a:effectLst/>
              <a:latin typeface="Times" charset="0"/>
              <a:ea typeface="ＭＳ Ｐゴシック" charset="0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need to create the mount for the sapphire crystals. Also to set up the plate so we can put the cameras/boards in.</a:t>
            </a:r>
          </a:p>
          <a:p>
            <a:b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</a:br>
            <a:endParaRPr lang="en-US" sz="1200" b="0" i="0" kern="1200" dirty="0">
              <a:solidFill>
                <a:schemeClr val="tx1"/>
              </a:solidFill>
              <a:effectLst/>
              <a:latin typeface="Times" charset="0"/>
              <a:ea typeface="ＭＳ Ｐゴシック" charset="0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watch for distortions resulting from: sapphire being level, camera being tilted</a:t>
            </a:r>
          </a:p>
          <a:p>
            <a:b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</a:br>
            <a:endParaRPr lang="en-US" sz="1200" b="0" i="0" kern="1200" dirty="0">
              <a:solidFill>
                <a:schemeClr val="tx1"/>
              </a:solidFill>
              <a:effectLst/>
              <a:latin typeface="Times" charset="0"/>
              <a:ea typeface="ＭＳ Ｐゴシック" charset="0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for demo: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        show detailed processing: background subtraction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        show detailed processing: object detection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        for these two, do the ball/pendulum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        how do you show the final algorithm? know what the correct answer is, and show that we're finding it?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               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velcro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 ball/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velcro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 wall?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                Matt: catch and stick</a:t>
            </a:r>
          </a:p>
          <a:p>
            <a:b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</a:br>
            <a:endParaRPr lang="en-US" sz="1200" b="0" i="0" kern="1200" dirty="0">
              <a:solidFill>
                <a:schemeClr val="tx1"/>
              </a:solidFill>
              <a:effectLst/>
              <a:latin typeface="Times" charset="0"/>
              <a:ea typeface="ＭＳ Ｐゴシック" charset="0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You need to try this out in the space that you'll be demoing in.</a:t>
            </a:r>
          </a:p>
          <a:p>
            <a:b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</a:br>
            <a:endParaRPr lang="en-US" sz="1200" b="0" i="0" kern="1200" dirty="0">
              <a:solidFill>
                <a:schemeClr val="tx1"/>
              </a:solidFill>
              <a:effectLst/>
              <a:latin typeface="Times" charset="0"/>
              <a:ea typeface="ＭＳ Ｐゴシック" charset="0"/>
              <a:cs typeface="+mn-cs"/>
            </a:endParaRPr>
          </a:p>
          <a:p>
            <a:b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</a:br>
            <a:endParaRPr lang="en-US" sz="1200" b="0" i="0" kern="1200" dirty="0">
              <a:solidFill>
                <a:schemeClr val="tx1"/>
              </a:solidFill>
              <a:effectLst/>
              <a:latin typeface="Times" charset="0"/>
              <a:ea typeface="ＭＳ Ｐゴシック" charset="0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For app: show where the ball is? (would need to have both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uart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bluetooth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 set up)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Or can show where the ball is on the computer.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b="0" i="0" kern="1200" dirty="0">
              <a:solidFill>
                <a:schemeClr val="tx1"/>
              </a:solidFill>
              <a:effectLst/>
              <a:latin typeface="Times" charset="0"/>
              <a:ea typeface="ＭＳ Ｐゴシック" charset="0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------------------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b="0" i="0" kern="1200" dirty="0">
              <a:solidFill>
                <a:schemeClr val="tx1"/>
              </a:solidFill>
              <a:effectLst/>
              <a:latin typeface="Times" charset="0"/>
              <a:ea typeface="ＭＳ Ｐゴシック" charset="0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Is it a brick or does it work? 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- show data coming out in serial 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- show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denoise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, etc. Over serial, at as high a frame rate as possible</a:t>
            </a:r>
            <a:br>
              <a:rPr lang="en-US" dirty="0"/>
            </a:b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Would be very nice to show data with actual balls. </a:t>
            </a:r>
            <a:br>
              <a:rPr lang="en-US" dirty="0"/>
            </a:b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Video, show swinging ball. Low, left, right, high. Show the bit images. Run them through the algorithm in C, to show we can calculate the correct position. </a:t>
            </a:r>
            <a:br>
              <a:rPr lang="en-US" dirty="0"/>
            </a:b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Calibrate, explain the calibration, and use it to obtain accurate reading on your tests. </a:t>
            </a:r>
            <a:br>
              <a:rPr lang="en-US" dirty="0"/>
            </a:b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+mn-cs"/>
              </a:rPr>
              <a:t>Set of slides that have videos/images that show all this. </a:t>
            </a:r>
          </a:p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274277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Balls will</a:t>
            </a:r>
            <a:r>
              <a:rPr lang="en-US" baseline="0" dirty="0"/>
              <a:t> be circled by the MATLAB algorithm.</a:t>
            </a:r>
          </a:p>
          <a:p>
            <a:endParaRPr lang="en-US" baseline="0" dirty="0"/>
          </a:p>
          <a:p>
            <a:r>
              <a:rPr lang="en-US" baseline="0" dirty="0"/>
              <a:t>If balls are on left/right side of center pixel line – </a:t>
            </a:r>
            <a:r>
              <a:rPr lang="en-US" baseline="0" dirty="0" err="1"/>
              <a:t>cointinue</a:t>
            </a:r>
            <a:r>
              <a:rPr lang="en-US" baseline="0" dirty="0"/>
              <a:t> processing. Else, wait. (guaranteed to have this situation if &gt;2 frames is guaranteed)</a:t>
            </a:r>
            <a:endParaRPr lang="en-US" dirty="0"/>
          </a:p>
          <a:p>
            <a:endParaRPr lang="en-US" dirty="0"/>
          </a:p>
          <a:p>
            <a:r>
              <a:rPr lang="en-US" dirty="0"/>
              <a:t>[“189</a:t>
            </a:r>
            <a:r>
              <a:rPr lang="en-US" baseline="0" dirty="0"/>
              <a:t> minus 188.png” in Google Drive -&gt; SDP -&gt; Experiments -&gt; Background Subtraction -&gt; </a:t>
            </a:r>
            <a:r>
              <a:rPr lang="en-US" baseline="0" dirty="0" err="1"/>
              <a:t>Output_Enhanced</a:t>
            </a:r>
            <a:r>
              <a:rPr lang="en-US" baseline="0" dirty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302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will be replaced</a:t>
            </a:r>
            <a:r>
              <a:rPr lang="en-US" baseline="0" dirty="0"/>
              <a:t> by one that Barnes is creating through his MATLAB algorithm, which will have only the two lines that intersect to find the ball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849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will be replaced</a:t>
            </a:r>
            <a:r>
              <a:rPr lang="en-US" baseline="0" dirty="0"/>
              <a:t> by one that Barnes is creating through his MATLAB algorithm, which will have only the two lines that intersect to find the ball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082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Basically – synchronization is not necessary because each camera can calculate the intersection of</a:t>
            </a:r>
            <a:r>
              <a:rPr lang="en-US" baseline="0" dirty="0"/>
              <a:t> the ball with the strike zone on its own, shoot that information off to a separate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189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r>
              <a:rPr lang="en-US" dirty="0"/>
              <a:t>In attempt to do outdoor tests, cameras output were white washed due to aperture</a:t>
            </a:r>
          </a:p>
          <a:p>
            <a:pPr defTabSz="931774">
              <a:defRPr/>
            </a:pPr>
            <a:r>
              <a:rPr lang="en-US" dirty="0"/>
              <a:t>Cameras were fixed to strike zone backboard, which caused movement with ball and rendered most results useless</a:t>
            </a:r>
          </a:p>
          <a:p>
            <a:pPr defTabSz="931774">
              <a:defRPr/>
            </a:pPr>
            <a:r>
              <a:rPr lang="en-US" dirty="0"/>
              <a:t>Streaking ball due to speed of throw for location accuracy. </a:t>
            </a:r>
          </a:p>
          <a:p>
            <a:pPr defTabSz="931774"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0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CDR 2/27</a:t>
            </a:r>
            <a:r>
              <a:rPr lang="en-US" baseline="0" dirty="0"/>
              <a:t> – 3/10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055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CDR 2/27</a:t>
            </a:r>
            <a:r>
              <a:rPr lang="en-US" baseline="0" dirty="0"/>
              <a:t> – 3/10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057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block diagram</a:t>
            </a:r>
          </a:p>
          <a:p>
            <a:r>
              <a:rPr lang="en-US" dirty="0"/>
              <a:t>- cameras/boards to buy (</a:t>
            </a:r>
            <a:r>
              <a:rPr lang="en-US" dirty="0" err="1"/>
              <a:t>jason</a:t>
            </a:r>
            <a:r>
              <a:rPr lang="en-US" dirty="0"/>
              <a:t>/</a:t>
            </a:r>
            <a:r>
              <a:rPr lang="en-US" dirty="0" err="1"/>
              <a:t>justin</a:t>
            </a:r>
            <a:r>
              <a:rPr lang="en-US" dirty="0"/>
              <a:t>)</a:t>
            </a:r>
          </a:p>
          <a:p>
            <a:r>
              <a:rPr lang="en-US" dirty="0"/>
              <a:t>- fill in with </a:t>
            </a:r>
            <a:r>
              <a:rPr lang="en-US" dirty="0" err="1"/>
              <a:t>matlab</a:t>
            </a:r>
            <a:r>
              <a:rPr lang="en-US" dirty="0"/>
              <a:t> slides</a:t>
            </a:r>
          </a:p>
          <a:p>
            <a:r>
              <a:rPr lang="en-US" dirty="0"/>
              <a:t>- put in enclosure (</a:t>
            </a:r>
            <a:r>
              <a:rPr lang="en-US" dirty="0" err="1"/>
              <a:t>jason</a:t>
            </a:r>
            <a:r>
              <a:rPr lang="en-US" dirty="0"/>
              <a:t>) </a:t>
            </a:r>
          </a:p>
          <a:p>
            <a:r>
              <a:rPr lang="en-US" dirty="0"/>
              <a:t>- android app</a:t>
            </a:r>
          </a:p>
          <a:p>
            <a:r>
              <a:rPr lang="en-US" dirty="0"/>
              <a:t>- test cases/data collection (</a:t>
            </a:r>
            <a:r>
              <a:rPr lang="en-US" dirty="0" err="1"/>
              <a:t>jason</a:t>
            </a:r>
            <a:r>
              <a:rPr lang="en-US" dirty="0"/>
              <a:t>?)</a:t>
            </a:r>
          </a:p>
          <a:p>
            <a:r>
              <a:rPr lang="en-US" dirty="0"/>
              <a:t>- </a:t>
            </a:r>
            <a:r>
              <a:rPr lang="en-US" dirty="0" err="1"/>
              <a:t>cdr</a:t>
            </a:r>
            <a:r>
              <a:rPr lang="en-US" dirty="0"/>
              <a:t> deliverables</a:t>
            </a:r>
          </a:p>
          <a:p>
            <a:r>
              <a:rPr lang="en-US" dirty="0"/>
              <a:t>- timetable</a:t>
            </a:r>
          </a:p>
          <a:p>
            <a:r>
              <a:rPr lang="en-US" dirty="0"/>
              <a:t>- synchronization figure (</a:t>
            </a:r>
            <a:r>
              <a:rPr lang="en-US" dirty="0" err="1"/>
              <a:t>barnes</a:t>
            </a:r>
            <a:r>
              <a:rPr lang="en-US" dirty="0"/>
              <a:t>' code)</a:t>
            </a:r>
          </a:p>
          <a:p>
            <a:pPr marL="174708" indent="-174708">
              <a:buFontTx/>
              <a:buChar char="-"/>
            </a:pPr>
            <a:endParaRPr lang="en-US" dirty="0"/>
          </a:p>
          <a:p>
            <a:pPr marL="174708" indent="-174708">
              <a:buFontTx/>
              <a:buChar char="-"/>
            </a:pPr>
            <a:r>
              <a:rPr lang="en-US" dirty="0"/>
              <a:t>I think the way the </a:t>
            </a:r>
            <a:r>
              <a:rPr lang="en-US" dirty="0" err="1"/>
              <a:t>matlab</a:t>
            </a:r>
            <a:r>
              <a:rPr lang="en-US" dirty="0"/>
              <a:t> code is written and does it's checks- it will never recognize a pitch if the right camera is recording frames earlier than the left camera</a:t>
            </a:r>
          </a:p>
        </p:txBody>
      </p:sp>
    </p:spTree>
    <p:extLst>
      <p:ext uri="{BB962C8B-B14F-4D97-AF65-F5344CB8AC3E}">
        <p14:creationId xmlns:p14="http://schemas.microsoft.com/office/powerpoint/2010/main" val="1089252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854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It may be helpful to show the block diagram before you into a particular component. You can highlight that component on the diagram so that people know what you are talking about.</a:t>
            </a:r>
          </a:p>
        </p:txBody>
      </p:sp>
    </p:spTree>
    <p:extLst>
      <p:ext uri="{BB962C8B-B14F-4D97-AF65-F5344CB8AC3E}">
        <p14:creationId xmlns:p14="http://schemas.microsoft.com/office/powerpoint/2010/main" val="1219306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574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It may be helpful to show the block diagram before you into a particular component. You can highlight that component on the diagram so that people know what you are talking about.</a:t>
            </a:r>
          </a:p>
        </p:txBody>
      </p:sp>
    </p:spTree>
    <p:extLst>
      <p:ext uri="{BB962C8B-B14F-4D97-AF65-F5344CB8AC3E}">
        <p14:creationId xmlns:p14="http://schemas.microsoft.com/office/powerpoint/2010/main" val="1629317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Right now the left/right images are the same –</a:t>
            </a:r>
            <a:r>
              <a:rPr lang="en-US" baseline="0" dirty="0"/>
              <a:t> won’t be the case in the actual presentation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“189</a:t>
            </a:r>
            <a:r>
              <a:rPr lang="en-US" baseline="0" dirty="0"/>
              <a:t> minus 188.png” in Google Drive -&gt; SDP -&gt; Experiments -&gt; Background Subtraction -&gt; </a:t>
            </a:r>
            <a:r>
              <a:rPr lang="en-US" baseline="0" dirty="0" err="1"/>
              <a:t>Output_Enhanced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948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“189</a:t>
            </a:r>
            <a:r>
              <a:rPr lang="en-US" baseline="0" dirty="0"/>
              <a:t> minus 188.png” in Google Drive -&gt; SDP -&gt; Experiments -&gt; Background Subtraction -&gt; </a:t>
            </a:r>
            <a:r>
              <a:rPr lang="en-US" baseline="0" dirty="0" err="1"/>
              <a:t>Output_Enhanced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237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“189</a:t>
            </a:r>
            <a:r>
              <a:rPr lang="en-US" baseline="0" dirty="0"/>
              <a:t> minus 188.png” in Google Drive -&gt; SDP -&gt; Experiments -&gt; Background Subtraction -&gt; </a:t>
            </a:r>
            <a:r>
              <a:rPr lang="en-US" baseline="0" dirty="0" err="1"/>
              <a:t>Output_Enhanced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112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08" name="Picture 16" descr=" SEAL3.jpg                                                      00006BACMac OS X                       B94893B7: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33600" y="2632075"/>
            <a:ext cx="4267200" cy="422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790700" y="3124200"/>
            <a:ext cx="5562600" cy="1752600"/>
          </a:xfrm>
        </p:spPr>
        <p:txBody>
          <a:bodyPr/>
          <a:lstStyle>
            <a:lvl1pPr marL="0" indent="0" algn="ctr">
              <a:buFont typeface="Wingdings" charset="0"/>
              <a:buNone/>
              <a:defRPr sz="2800"/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143000" y="1447800"/>
            <a:ext cx="6858000" cy="1143000"/>
          </a:xfrm>
        </p:spPr>
        <p:txBody>
          <a:bodyPr/>
          <a:lstStyle>
            <a:lvl1pPr algn="ctr">
              <a:defRPr sz="4700"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6156325" y="5943600"/>
            <a:ext cx="3013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97" name="Line 5"/>
          <p:cNvSpPr>
            <a:spLocks noChangeShapeType="1"/>
          </p:cNvSpPr>
          <p:nvPr/>
        </p:nvSpPr>
        <p:spPr bwMode="auto">
          <a:xfrm>
            <a:off x="0" y="12192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8" name="Text Box 6"/>
          <p:cNvSpPr txBox="1">
            <a:spLocks noChangeArrowheads="1"/>
          </p:cNvSpPr>
          <p:nvPr/>
        </p:nvSpPr>
        <p:spPr bwMode="auto">
          <a:xfrm>
            <a:off x="1676400" y="830263"/>
            <a:ext cx="1219200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33799" name="Picture 7" descr="Untitled-1.jpg                                                 00000893 keithpaul                      BC07756D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A [blk-201].jpg                                                00000893 keithpaul                      BC07756D: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357188"/>
            <a:ext cx="3049587" cy="40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3801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83300"/>
            <a:ext cx="9144000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3803" name="Rectangle 11"/>
          <p:cNvSpPr>
            <a:spLocks noChangeArrowheads="1"/>
          </p:cNvSpPr>
          <p:nvPr/>
        </p:nvSpPr>
        <p:spPr bwMode="auto">
          <a:xfrm>
            <a:off x="152400" y="6172200"/>
            <a:ext cx="4850688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1400" dirty="0">
                <a:latin typeface="Verdana" charset="0"/>
              </a:rPr>
              <a:t>Department</a:t>
            </a:r>
            <a:r>
              <a:rPr lang="en-US" sz="1400" baseline="0" dirty="0">
                <a:latin typeface="Verdana" charset="0"/>
              </a:rPr>
              <a:t> of Electrical and Computer Engineering</a:t>
            </a:r>
            <a:endParaRPr lang="en-US" sz="1400" dirty="0">
              <a:latin typeface="Verdana" charset="0"/>
            </a:endParaRPr>
          </a:p>
        </p:txBody>
      </p:sp>
      <p:sp>
        <p:nvSpPr>
          <p:cNvPr id="33804" name="Line 12"/>
          <p:cNvSpPr>
            <a:spLocks noChangeShapeType="1"/>
          </p:cNvSpPr>
          <p:nvPr/>
        </p:nvSpPr>
        <p:spPr bwMode="auto">
          <a:xfrm>
            <a:off x="0" y="60960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Rectangle 11"/>
          <p:cNvSpPr>
            <a:spLocks noChangeArrowheads="1"/>
          </p:cNvSpPr>
          <p:nvPr userDrawn="1"/>
        </p:nvSpPr>
        <p:spPr bwMode="auto">
          <a:xfrm>
            <a:off x="7307284" y="6172200"/>
            <a:ext cx="1387432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r"/>
            <a:r>
              <a:rPr lang="en-US" sz="1400" dirty="0">
                <a:latin typeface="Verdana" charset="0"/>
              </a:rPr>
              <a:t>Advisor: Wolf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2909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34200" y="609600"/>
            <a:ext cx="22098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609600"/>
            <a:ext cx="6477000" cy="5257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8966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898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4329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371600"/>
            <a:ext cx="40005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3900" y="1371600"/>
            <a:ext cx="40005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7968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7227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0358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3125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460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696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371600"/>
            <a:ext cx="81534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609600"/>
            <a:ext cx="8839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6156325" y="5943600"/>
            <a:ext cx="3013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6" name="Line 22"/>
          <p:cNvSpPr>
            <a:spLocks noChangeShapeType="1"/>
          </p:cNvSpPr>
          <p:nvPr/>
        </p:nvSpPr>
        <p:spPr bwMode="auto">
          <a:xfrm>
            <a:off x="0" y="12192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73" name="Picture 49" descr="Untitled-1.jpg                                                 00000893 keithpaul                      BC07756D: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A [blk-201].jpg                                                00000893 keithpaul                      BC07756D: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4300"/>
            <a:ext cx="2592388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75" name="Picture 5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0"/>
            <a:ext cx="9144000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076" name="Text Box 52"/>
          <p:cNvSpPr txBox="1">
            <a:spLocks noChangeArrowheads="1"/>
          </p:cNvSpPr>
          <p:nvPr/>
        </p:nvSpPr>
        <p:spPr bwMode="auto">
          <a:xfrm>
            <a:off x="8382000" y="6172200"/>
            <a:ext cx="609600" cy="30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fld id="{7EB13825-85DD-9A4A-BEAD-79462FEC6238}" type="slidenum">
              <a:rPr lang="en-US" sz="1400">
                <a:latin typeface="Verdana" charset="0"/>
              </a:rPr>
              <a:pPr>
                <a:spcBef>
                  <a:spcPct val="50000"/>
                </a:spcBef>
              </a:pPr>
              <a:t>‹#›</a:t>
            </a:fld>
            <a:endParaRPr lang="en-US" b="1">
              <a:solidFill>
                <a:srgbClr val="336699"/>
              </a:solidFill>
              <a:latin typeface="Verdana" charset="0"/>
            </a:endParaRPr>
          </a:p>
        </p:txBody>
      </p:sp>
      <p:sp>
        <p:nvSpPr>
          <p:cNvPr id="1077" name="Rectangle 53"/>
          <p:cNvSpPr>
            <a:spLocks noChangeArrowheads="1"/>
          </p:cNvSpPr>
          <p:nvPr/>
        </p:nvSpPr>
        <p:spPr bwMode="auto">
          <a:xfrm>
            <a:off x="152400" y="6172200"/>
            <a:ext cx="4850688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1400" dirty="0">
                <a:latin typeface="Verdana" charset="0"/>
              </a:rPr>
              <a:t>Department</a:t>
            </a:r>
            <a:r>
              <a:rPr lang="en-US" sz="1400" baseline="0" dirty="0">
                <a:latin typeface="Verdana" charset="0"/>
              </a:rPr>
              <a:t> of Electrical and Computer Engineering</a:t>
            </a:r>
            <a:endParaRPr lang="en-US" sz="1400" dirty="0">
              <a:latin typeface="Verdana" charset="0"/>
            </a:endParaRPr>
          </a:p>
        </p:txBody>
      </p:sp>
      <p:sp>
        <p:nvSpPr>
          <p:cNvPr id="1078" name="Line 54"/>
          <p:cNvSpPr>
            <a:spLocks noChangeShapeType="1"/>
          </p:cNvSpPr>
          <p:nvPr/>
        </p:nvSpPr>
        <p:spPr bwMode="auto">
          <a:xfrm>
            <a:off x="0" y="60960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11"/>
          <p:cNvSpPr>
            <a:spLocks noChangeArrowheads="1"/>
          </p:cNvSpPr>
          <p:nvPr userDrawn="1"/>
        </p:nvSpPr>
        <p:spPr bwMode="auto">
          <a:xfrm>
            <a:off x="6994568" y="6178138"/>
            <a:ext cx="1387432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r"/>
            <a:r>
              <a:rPr lang="en-US" sz="1400" dirty="0">
                <a:latin typeface="Verdana" charset="0"/>
              </a:rPr>
              <a:t>Advisor: Wolf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881C1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881C1C"/>
          </a:solidFill>
          <a:latin typeface="Georgia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881C1C"/>
          </a:solidFill>
          <a:latin typeface="Georgia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881C1C"/>
          </a:solidFill>
          <a:latin typeface="Georgia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881C1C"/>
          </a:solidFill>
          <a:latin typeface="Georgia" charset="0"/>
          <a:ea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881C1C"/>
          </a:solidFill>
          <a:latin typeface="Georgia" charset="0"/>
          <a:ea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881C1C"/>
          </a:solidFill>
          <a:latin typeface="Georgia" charset="0"/>
          <a:ea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881C1C"/>
          </a:solidFill>
          <a:latin typeface="Georgia" charset="0"/>
          <a:ea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881C1C"/>
          </a:solidFill>
          <a:latin typeface="Georgia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840C22"/>
        </a:buClr>
        <a:buSzPct val="100000"/>
        <a:buFont typeface="Wingdings" charset="0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840C22"/>
        </a:buClr>
        <a:buSzPct val="100000"/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840C22"/>
        </a:buClr>
        <a:buSzPct val="100000"/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840C22"/>
        </a:buClr>
        <a:buSzPct val="100000"/>
        <a:buFont typeface="Times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840C22"/>
        </a:buClr>
        <a:buSzPct val="100000"/>
        <a:buFont typeface="Times" charset="0"/>
        <a:buChar char="•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840C22"/>
        </a:buClr>
        <a:buSzPct val="100000"/>
        <a:buFont typeface="Times" charset="0"/>
        <a:buChar char="•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840C22"/>
        </a:buClr>
        <a:buSzPct val="100000"/>
        <a:buFont typeface="Times" charset="0"/>
        <a:buChar char="•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840C22"/>
        </a:buClr>
        <a:buSzPct val="100000"/>
        <a:buFont typeface="Times" charset="0"/>
        <a:buChar char="•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840C22"/>
        </a:buClr>
        <a:buSzPct val="100000"/>
        <a:buFont typeface="Times" charset="0"/>
        <a:buChar char="•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marL="457200" lvl="1" indent="0" algn="ctr">
              <a:buFont typeface="Times" charset="0"/>
              <a:buNone/>
            </a:pPr>
            <a:r>
              <a:rPr lang="en-US" sz="2600" dirty="0"/>
              <a:t>Team 1 (</a:t>
            </a:r>
            <a:r>
              <a:rPr lang="en-US" sz="2600" dirty="0" err="1"/>
              <a:t>AutoUmp</a:t>
            </a:r>
            <a:r>
              <a:rPr lang="en-US" sz="2600" dirty="0"/>
              <a:t>)</a:t>
            </a:r>
          </a:p>
          <a:p>
            <a:pPr marL="457200" lvl="1" indent="0" algn="ctr">
              <a:buFont typeface="Times" charset="0"/>
              <a:buNone/>
            </a:pPr>
            <a:r>
              <a:rPr lang="en-US" sz="2600" dirty="0"/>
              <a:t>March 9</a:t>
            </a:r>
            <a:r>
              <a:rPr lang="en-US" sz="2600" baseline="30000" dirty="0"/>
              <a:t>th</a:t>
            </a:r>
            <a:r>
              <a:rPr lang="en-US" sz="2600" dirty="0"/>
              <a:t>, 2017</a:t>
            </a:r>
          </a:p>
          <a:p>
            <a:pPr marL="457200" lvl="1" indent="0" algn="ctr">
              <a:buFont typeface="Times" charset="0"/>
              <a:buNone/>
            </a:pPr>
            <a:endParaRPr lang="en-US" sz="2600" dirty="0"/>
          </a:p>
        </p:txBody>
      </p:sp>
      <p:sp>
        <p:nvSpPr>
          <p:cNvPr id="28676" name="Rectangle 4"/>
          <p:cNvSpPr>
            <a:spLocks noGrp="1" noChangeArrowheads="1"/>
          </p:cNvSpPr>
          <p:nvPr>
            <p:ph type="ctrTitle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 Comprehensive Design Review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Subtraction and </a:t>
            </a:r>
            <a:r>
              <a:rPr lang="en-US" dirty="0" err="1"/>
              <a:t>Denoise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2476500"/>
            <a:ext cx="3048000" cy="2286000"/>
          </a:xfrm>
        </p:spPr>
      </p:pic>
    </p:spTree>
    <p:extLst>
      <p:ext uri="{BB962C8B-B14F-4D97-AF65-F5344CB8AC3E}">
        <p14:creationId xmlns:p14="http://schemas.microsoft.com/office/powerpoint/2010/main" val="2537498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Subtraction and </a:t>
            </a:r>
            <a:r>
              <a:rPr lang="en-US" dirty="0" err="1"/>
              <a:t>Denoise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2476500"/>
            <a:ext cx="3048000" cy="2286000"/>
          </a:xfrm>
        </p:spPr>
      </p:pic>
    </p:spTree>
    <p:extLst>
      <p:ext uri="{BB962C8B-B14F-4D97-AF65-F5344CB8AC3E}">
        <p14:creationId xmlns:p14="http://schemas.microsoft.com/office/powerpoint/2010/main" val="3047498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and Find Intersection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2476500"/>
            <a:ext cx="3048000" cy="2286000"/>
          </a:xfrm>
        </p:spPr>
      </p:pic>
    </p:spTree>
    <p:extLst>
      <p:ext uri="{BB962C8B-B14F-4D97-AF65-F5344CB8AC3E}">
        <p14:creationId xmlns:p14="http://schemas.microsoft.com/office/powerpoint/2010/main" val="3997511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and Find Intersection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2476500"/>
            <a:ext cx="3048000" cy="2286000"/>
          </a:xfrm>
        </p:spPr>
      </p:pic>
    </p:spTree>
    <p:extLst>
      <p:ext uri="{BB962C8B-B14F-4D97-AF65-F5344CB8AC3E}">
        <p14:creationId xmlns:p14="http://schemas.microsoft.com/office/powerpoint/2010/main" val="2072203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and Find Intersection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2476500"/>
            <a:ext cx="3048000" cy="2286000"/>
          </a:xfrm>
        </p:spPr>
      </p:pic>
    </p:spTree>
    <p:extLst>
      <p:ext uri="{BB962C8B-B14F-4D97-AF65-F5344CB8AC3E}">
        <p14:creationId xmlns:p14="http://schemas.microsoft.com/office/powerpoint/2010/main" val="1587903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and Find Intersection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2476500"/>
            <a:ext cx="3048000" cy="2286000"/>
          </a:xfrm>
        </p:spPr>
      </p:pic>
    </p:spTree>
    <p:extLst>
      <p:ext uri="{BB962C8B-B14F-4D97-AF65-F5344CB8AC3E}">
        <p14:creationId xmlns:p14="http://schemas.microsoft.com/office/powerpoint/2010/main" val="2904300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and Find Intersection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2476500"/>
            <a:ext cx="3048000" cy="2286000"/>
          </a:xfrm>
        </p:spPr>
      </p:pic>
    </p:spTree>
    <p:extLst>
      <p:ext uri="{BB962C8B-B14F-4D97-AF65-F5344CB8AC3E}">
        <p14:creationId xmlns:p14="http://schemas.microsoft.com/office/powerpoint/2010/main" val="4256844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Results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2833618"/>
              </p:ext>
            </p:extLst>
          </p:nvPr>
        </p:nvGraphicFramePr>
        <p:xfrm>
          <a:off x="952499" y="2514600"/>
          <a:ext cx="7543802" cy="23755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7686">
                  <a:extLst>
                    <a:ext uri="{9D8B030D-6E8A-4147-A177-3AD203B41FA5}">
                      <a16:colId xmlns:a16="http://schemas.microsoft.com/office/drawing/2014/main" val="3179568098"/>
                    </a:ext>
                  </a:extLst>
                </a:gridCol>
                <a:gridCol w="1077686">
                  <a:extLst>
                    <a:ext uri="{9D8B030D-6E8A-4147-A177-3AD203B41FA5}">
                      <a16:colId xmlns:a16="http://schemas.microsoft.com/office/drawing/2014/main" val="3199807171"/>
                    </a:ext>
                  </a:extLst>
                </a:gridCol>
                <a:gridCol w="1077686">
                  <a:extLst>
                    <a:ext uri="{9D8B030D-6E8A-4147-A177-3AD203B41FA5}">
                      <a16:colId xmlns:a16="http://schemas.microsoft.com/office/drawing/2014/main" val="2832640674"/>
                    </a:ext>
                  </a:extLst>
                </a:gridCol>
                <a:gridCol w="1077686">
                  <a:extLst>
                    <a:ext uri="{9D8B030D-6E8A-4147-A177-3AD203B41FA5}">
                      <a16:colId xmlns:a16="http://schemas.microsoft.com/office/drawing/2014/main" val="3159752954"/>
                    </a:ext>
                  </a:extLst>
                </a:gridCol>
                <a:gridCol w="1077686">
                  <a:extLst>
                    <a:ext uri="{9D8B030D-6E8A-4147-A177-3AD203B41FA5}">
                      <a16:colId xmlns:a16="http://schemas.microsoft.com/office/drawing/2014/main" val="378513595"/>
                    </a:ext>
                  </a:extLst>
                </a:gridCol>
                <a:gridCol w="1077686">
                  <a:extLst>
                    <a:ext uri="{9D8B030D-6E8A-4147-A177-3AD203B41FA5}">
                      <a16:colId xmlns:a16="http://schemas.microsoft.com/office/drawing/2014/main" val="1332884034"/>
                    </a:ext>
                  </a:extLst>
                </a:gridCol>
                <a:gridCol w="1077686">
                  <a:extLst>
                    <a:ext uri="{9D8B030D-6E8A-4147-A177-3AD203B41FA5}">
                      <a16:colId xmlns:a16="http://schemas.microsoft.com/office/drawing/2014/main" val="728819459"/>
                    </a:ext>
                  </a:extLst>
                </a:gridCol>
              </a:tblGrid>
              <a:tr h="7258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(Units in Inches)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i="0" u="none" strike="noStrike" dirty="0">
                          <a:effectLst/>
                        </a:rPr>
                        <a:t>Recorded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Calculated, </a:t>
                      </a:r>
                      <a:r>
                        <a:rPr lang="en-US" sz="1400" u="none" strike="noStrike" dirty="0" err="1">
                          <a:effectLst/>
                        </a:rPr>
                        <a:t>Matlab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Calculated, C Code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5606889"/>
                  </a:ext>
                </a:extLst>
              </a:tr>
              <a:tr h="412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Pitch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Width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Height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Width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Height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Width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Height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570001"/>
                  </a:ext>
                </a:extLst>
              </a:tr>
              <a:tr h="412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24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-0.1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23.99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-0.191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19.07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472612"/>
                  </a:ext>
                </a:extLst>
              </a:tr>
              <a:tr h="412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5.5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33.75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5.4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28.2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5.72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23.09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182479"/>
                  </a:ext>
                </a:extLst>
              </a:tr>
              <a:tr h="412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-3.5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31.25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-2.2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27.8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-2.187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20.85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15470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3757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PCB’s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XMOS PCB</a:t>
            </a:r>
          </a:p>
          <a:p>
            <a:pPr lvl="1"/>
            <a:r>
              <a:rPr lang="en-US" dirty="0"/>
              <a:t>49mmx49mm 4 layer board</a:t>
            </a:r>
          </a:p>
          <a:p>
            <a:pPr lvl="1"/>
            <a:r>
              <a:rPr lang="en-US" dirty="0"/>
              <a:t>2000MIPS with 16 cores</a:t>
            </a:r>
          </a:p>
          <a:p>
            <a:pPr lvl="1"/>
            <a:r>
              <a:rPr lang="en-US" dirty="0"/>
              <a:t>256kB of RAM, 2MB of FLASH</a:t>
            </a:r>
          </a:p>
          <a:p>
            <a:pPr lvl="1"/>
            <a:endParaRPr lang="en-US" dirty="0"/>
          </a:p>
          <a:p>
            <a:r>
              <a:rPr lang="en-US" dirty="0"/>
              <a:t>Image Sensors PCB</a:t>
            </a:r>
          </a:p>
          <a:p>
            <a:pPr lvl="1"/>
            <a:r>
              <a:rPr lang="en-US" dirty="0"/>
              <a:t>26x26mm 4 layer board</a:t>
            </a:r>
          </a:p>
          <a:p>
            <a:pPr lvl="1"/>
            <a:r>
              <a:rPr lang="en-US" dirty="0"/>
              <a:t>0.65mm BGA pads requiring 4mil trace/spacing</a:t>
            </a:r>
          </a:p>
          <a:p>
            <a:pPr lvl="1"/>
            <a:r>
              <a:rPr lang="en-US" dirty="0"/>
              <a:t>Stencil was built to aid in the soldering of the BGA</a:t>
            </a:r>
          </a:p>
          <a:p>
            <a:pPr lvl="1"/>
            <a:endParaRPr lang="en-US" dirty="0"/>
          </a:p>
          <a:p>
            <a:pPr marL="1828800" lvl="4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512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975" y="1371600"/>
            <a:ext cx="4584849" cy="459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281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Team</a:t>
            </a:r>
          </a:p>
        </p:txBody>
      </p:sp>
      <p:grpSp>
        <p:nvGrpSpPr>
          <p:cNvPr id="5" name="Group 1"/>
          <p:cNvGrpSpPr>
            <a:grpSpLocks/>
          </p:cNvGrpSpPr>
          <p:nvPr/>
        </p:nvGrpSpPr>
        <p:grpSpPr bwMode="auto">
          <a:xfrm>
            <a:off x="1905000" y="1676400"/>
            <a:ext cx="5638800" cy="4156075"/>
            <a:chOff x="2133600" y="1619250"/>
            <a:chExt cx="5638801" cy="4156075"/>
          </a:xfrm>
        </p:grpSpPr>
        <p:sp>
          <p:nvSpPr>
            <p:cNvPr id="6" name="Rectangle 1"/>
            <p:cNvSpPr>
              <a:spLocks noChangeArrowheads="1"/>
            </p:cNvSpPr>
            <p:nvPr/>
          </p:nvSpPr>
          <p:spPr bwMode="auto">
            <a:xfrm>
              <a:off x="5486401" y="2895600"/>
              <a:ext cx="2286000" cy="82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5000" rIns="90000" bIns="450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buSzPct val="100000"/>
              </a:pPr>
              <a:r>
                <a:rPr lang="en-US" altLang="en-US">
                  <a:solidFill>
                    <a:srgbClr val="000000"/>
                  </a:solidFill>
                  <a:latin typeface="Verdana" panose="020B0604030504040204" pitchFamily="34" charset="0"/>
                </a:rPr>
                <a:t>Justin Marple</a:t>
              </a:r>
            </a:p>
            <a:p>
              <a:pPr eaLnBrk="1" hangingPunct="1">
                <a:buSzPct val="100000"/>
              </a:pPr>
              <a:r>
                <a:rPr lang="en-US" altLang="en-US">
                  <a:solidFill>
                    <a:srgbClr val="000000"/>
                  </a:solidFill>
                  <a:latin typeface="Verdana" panose="020B0604030504040204" pitchFamily="34" charset="0"/>
                </a:rPr>
                <a:t>CSE</a:t>
              </a:r>
            </a:p>
          </p:txBody>
        </p:sp>
        <p:sp>
          <p:nvSpPr>
            <p:cNvPr id="7" name="Rectangle 2"/>
            <p:cNvSpPr>
              <a:spLocks noChangeArrowheads="1"/>
            </p:cNvSpPr>
            <p:nvPr/>
          </p:nvSpPr>
          <p:spPr bwMode="auto">
            <a:xfrm>
              <a:off x="2133600" y="4945063"/>
              <a:ext cx="2438400" cy="82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5000" rIns="90000" bIns="450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buSzPct val="100000"/>
              </a:pPr>
              <a:r>
                <a:rPr lang="en-US" altLang="en-US">
                  <a:solidFill>
                    <a:srgbClr val="000000"/>
                  </a:solidFill>
                  <a:latin typeface="Verdana" panose="020B0604030504040204" pitchFamily="34" charset="0"/>
                </a:rPr>
                <a:t>Jason Camiel</a:t>
              </a:r>
            </a:p>
            <a:p>
              <a:pPr eaLnBrk="1" hangingPunct="1">
                <a:buSzPct val="100000"/>
              </a:pPr>
              <a:r>
                <a:rPr lang="en-US" altLang="en-US">
                  <a:solidFill>
                    <a:srgbClr val="000000"/>
                  </a:solidFill>
                  <a:latin typeface="Verdana" panose="020B0604030504040204" pitchFamily="34" charset="0"/>
                </a:rPr>
                <a:t>EE	</a:t>
              </a:r>
            </a:p>
          </p:txBody>
        </p:sp>
        <p:sp>
          <p:nvSpPr>
            <p:cNvPr id="8" name="Rectangle 3"/>
            <p:cNvSpPr>
              <a:spLocks noChangeArrowheads="1"/>
            </p:cNvSpPr>
            <p:nvPr/>
          </p:nvSpPr>
          <p:spPr bwMode="auto">
            <a:xfrm>
              <a:off x="5486400" y="4953000"/>
              <a:ext cx="2286001" cy="82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5000" rIns="90000" bIns="450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buSzPct val="100000"/>
              </a:pPr>
              <a:r>
                <a:rPr lang="en-US" altLang="en-US">
                  <a:solidFill>
                    <a:srgbClr val="000000"/>
                  </a:solidFill>
                  <a:latin typeface="Verdana" panose="020B0604030504040204" pitchFamily="34" charset="0"/>
                </a:rPr>
                <a:t>Matt Barnes</a:t>
              </a:r>
            </a:p>
            <a:p>
              <a:pPr eaLnBrk="1" hangingPunct="1">
                <a:buSzPct val="100000"/>
              </a:pPr>
              <a:r>
                <a:rPr lang="en-US" altLang="en-US">
                  <a:solidFill>
                    <a:srgbClr val="000000"/>
                  </a:solidFill>
                  <a:latin typeface="Verdana" panose="020B0604030504040204" pitchFamily="34" charset="0"/>
                </a:rPr>
                <a:t>EE</a:t>
              </a: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133600" y="2895600"/>
              <a:ext cx="2819400" cy="830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5000" rIns="90000" bIns="450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buSzPct val="100000"/>
              </a:pPr>
              <a:r>
                <a:rPr lang="en-US" altLang="en-US" dirty="0">
                  <a:solidFill>
                    <a:srgbClr val="000000"/>
                  </a:solidFill>
                  <a:latin typeface="Verdana" panose="020B0604030504040204" pitchFamily="34" charset="0"/>
                </a:rPr>
                <a:t>Timothy Adams</a:t>
              </a:r>
            </a:p>
            <a:p>
              <a:pPr eaLnBrk="1" hangingPunct="1">
                <a:buSzPct val="100000"/>
              </a:pPr>
              <a:r>
                <a:rPr lang="en-US" altLang="en-US" dirty="0">
                  <a:solidFill>
                    <a:srgbClr val="000000"/>
                  </a:solidFill>
                  <a:latin typeface="Verdana" panose="020B0604030504040204" pitchFamily="34" charset="0"/>
                </a:rPr>
                <a:t>CSE</a:t>
              </a:r>
            </a:p>
          </p:txBody>
        </p:sp>
        <p:pic>
          <p:nvPicPr>
            <p:cNvPr id="10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86"/>
            <a:stretch>
              <a:fillRect/>
            </a:stretch>
          </p:blipFill>
          <p:spPr bwMode="auto">
            <a:xfrm>
              <a:off x="2263775" y="1662113"/>
              <a:ext cx="1470025" cy="1223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9" descr="https://media.licdn.com/media/AAEAAQAAAAAAAAKUAAAAJDgwYTNkOTdjLTEwY2MtNGM2YS05N2U0LTcyMDVhNzcxYTg3YQ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2763" y="1619250"/>
              <a:ext cx="1266825" cy="1266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21" descr="https://media.licdn.com/media/AAEAAQAAAAAAAALgAAAAJDhiNDJlNzIxLWQyZjgtNDVlOC1iMzI4LTVjNWE3OWUzZDZhOA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1550" y="3741738"/>
              <a:ext cx="1203325" cy="1203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79" b="50076"/>
            <a:stretch>
              <a:fillRect/>
            </a:stretch>
          </p:blipFill>
          <p:spPr bwMode="auto">
            <a:xfrm>
              <a:off x="5592763" y="3676650"/>
              <a:ext cx="1570037" cy="1317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951" y="1371600"/>
            <a:ext cx="4481497" cy="4495800"/>
          </a:xfrm>
        </p:spPr>
      </p:pic>
    </p:spTree>
    <p:extLst>
      <p:ext uri="{BB962C8B-B14F-4D97-AF65-F5344CB8AC3E}">
        <p14:creationId xmlns:p14="http://schemas.microsoft.com/office/powerpoint/2010/main" val="4093433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level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Steps:</a:t>
            </a:r>
          </a:p>
          <a:p>
            <a:pPr lvl="1"/>
            <a:r>
              <a:rPr lang="en-US" dirty="0"/>
              <a:t>Outputs a 25Mhz CLK signal to cameras</a:t>
            </a:r>
          </a:p>
          <a:p>
            <a:pPr lvl="1"/>
            <a:r>
              <a:rPr lang="en-US" dirty="0"/>
              <a:t>Retrieves a 50Mhz Pixel-CLK signal back from cameras</a:t>
            </a:r>
          </a:p>
          <a:p>
            <a:pPr lvl="1"/>
            <a:r>
              <a:rPr lang="en-US" dirty="0"/>
              <a:t>Retrieves Horizontal and Vertical sync lines</a:t>
            </a:r>
          </a:p>
          <a:p>
            <a:pPr lvl="1"/>
            <a:r>
              <a:rPr lang="en-US" dirty="0"/>
              <a:t>Reads 8-bit data bus on falling edge of Pixel-CLK and saves into 32-bit buffer</a:t>
            </a:r>
          </a:p>
          <a:p>
            <a:pPr lvl="1"/>
            <a:r>
              <a:rPr lang="en-US" dirty="0"/>
              <a:t>32-bit buffer is split into only the “Y” components of “YUYV” format</a:t>
            </a:r>
          </a:p>
          <a:p>
            <a:pPr lvl="1"/>
            <a:r>
              <a:rPr lang="en-US" dirty="0"/>
              <a:t>Run background subtraction for every pixel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67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level implementation – difficulties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XMOS board has horizontal and vertical sync signals are all on the same port</a:t>
            </a:r>
          </a:p>
          <a:p>
            <a:pPr lvl="1"/>
            <a:r>
              <a:rPr lang="en-US" dirty="0"/>
              <a:t>Each camera needs their own core.  Very difficult to share a port event over two cores.  </a:t>
            </a:r>
          </a:p>
          <a:p>
            <a:r>
              <a:rPr lang="en-US" dirty="0"/>
              <a:t>A master thread is used to look for changes on the sync port</a:t>
            </a:r>
          </a:p>
          <a:p>
            <a:pPr lvl="1"/>
            <a:r>
              <a:rPr lang="en-US" dirty="0"/>
              <a:t>XMOS “channels” are used to communicate when a sync signal changes.  Port counters are used to ensure that each core samples their respective camera at the correct time.</a:t>
            </a:r>
          </a:p>
        </p:txBody>
      </p:sp>
    </p:spTree>
    <p:extLst>
      <p:ext uri="{BB962C8B-B14F-4D97-AF65-F5344CB8AC3E}">
        <p14:creationId xmlns:p14="http://schemas.microsoft.com/office/powerpoint/2010/main" val="1300932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level implementation – difficulties 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Sync Frame Input pin is used to ensure the PCLK, data-bus, and sync signals are perfectly synchronized </a:t>
            </a:r>
          </a:p>
          <a:p>
            <a:pPr lvl="1"/>
            <a:r>
              <a:rPr lang="en-US" dirty="0"/>
              <a:t>Knowing one HREF/VSYNC of one camera means we’ll know the HREF/VSYNC of the other  </a:t>
            </a:r>
          </a:p>
          <a:p>
            <a:pPr lvl="1"/>
            <a:r>
              <a:rPr lang="en-US" dirty="0"/>
              <a:t>Critical for running the two cameras together reliably </a:t>
            </a:r>
          </a:p>
        </p:txBody>
      </p:sp>
    </p:spTree>
    <p:extLst>
      <p:ext uri="{BB962C8B-B14F-4D97-AF65-F5344CB8AC3E}">
        <p14:creationId xmlns:p14="http://schemas.microsoft.com/office/powerpoint/2010/main" val="2186826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way Bluetooth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Batter height is set per batter within in the app; this data is promptly sent to XMOS</a:t>
            </a:r>
          </a:p>
          <a:p>
            <a:r>
              <a:rPr lang="en-US" dirty="0"/>
              <a:t>The XMOS drives the app with updates on ball count, strike count, and location</a:t>
            </a:r>
          </a:p>
          <a:p>
            <a:r>
              <a:rPr lang="en-US" dirty="0"/>
              <a:t>With each set of updated data the app display is changed automatically</a:t>
            </a:r>
          </a:p>
          <a:p>
            <a:r>
              <a:rPr lang="en-US" dirty="0"/>
              <a:t>In event of error, user may interact with the app to make adjustment or undo; updated data is sent to the XMOS</a:t>
            </a:r>
          </a:p>
        </p:txBody>
      </p:sp>
    </p:spTree>
    <p:extLst>
      <p:ext uri="{BB962C8B-B14F-4D97-AF65-F5344CB8AC3E}">
        <p14:creationId xmlns:p14="http://schemas.microsoft.com/office/powerpoint/2010/main" val="1761370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21" y="1228724"/>
            <a:ext cx="3048000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Inline image 1"/>
          <p:cNvSpPr>
            <a:spLocks noChangeAspect="1" noChangeArrowheads="1"/>
          </p:cNvSpPr>
          <p:nvPr/>
        </p:nvSpPr>
        <p:spPr bwMode="auto">
          <a:xfrm>
            <a:off x="2286000" y="346709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575" y="1228724"/>
            <a:ext cx="3019425" cy="4781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823" y="1214436"/>
            <a:ext cx="3028950" cy="481012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 bwMode="auto">
          <a:xfrm>
            <a:off x="2590800" y="3619498"/>
            <a:ext cx="91440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5647573" y="3613480"/>
            <a:ext cx="91440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830288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Enclosure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2438400" cy="1295400"/>
          </a:xfrm>
        </p:spPr>
        <p:txBody>
          <a:bodyPr/>
          <a:lstStyle/>
          <a:p>
            <a:r>
              <a:rPr lang="en-US" dirty="0"/>
              <a:t>Cameras are placed 13.5 inches apart, tilted 15 degrees to have coverage of the strike zone and surrounding area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447800"/>
            <a:ext cx="6172200" cy="462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39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Enclosure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camera boards are placed on 3D printed mounts that tilt the cameras the desired 15 degrees</a:t>
            </a:r>
          </a:p>
          <a:p>
            <a:r>
              <a:rPr lang="en-US" dirty="0"/>
              <a:t>The mounts are attached to a single surface to prevent them from rotating relatively to each other</a:t>
            </a:r>
          </a:p>
          <a:p>
            <a:r>
              <a:rPr lang="en-US" dirty="0"/>
              <a:t>Aluminum sheet (3mm thick) is cut to fit inside outer edge of plate to prevent injuries</a:t>
            </a:r>
          </a:p>
          <a:p>
            <a:r>
              <a:rPr lang="en-US" dirty="0"/>
              <a:t>Two support ridges are removed from plate to make room for cameras</a:t>
            </a:r>
          </a:p>
        </p:txBody>
      </p:sp>
    </p:spTree>
    <p:extLst>
      <p:ext uri="{BB962C8B-B14F-4D97-AF65-F5344CB8AC3E}">
        <p14:creationId xmlns:p14="http://schemas.microsoft.com/office/powerpoint/2010/main" val="1419610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Enclosure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30mm holes are cut into the plate slightly less than 13.5 inches apart</a:t>
            </a:r>
          </a:p>
          <a:p>
            <a:pPr lvl="1"/>
            <a:r>
              <a:rPr lang="en-US" dirty="0"/>
              <a:t>This prevents the “home plate” from blocking the camera’s field of view</a:t>
            </a:r>
          </a:p>
          <a:p>
            <a:r>
              <a:rPr lang="en-US" dirty="0"/>
              <a:t>34mm sapphire watch crystals will be inserted into a ridge cut 2mm below the top of the hole</a:t>
            </a:r>
          </a:p>
          <a:p>
            <a:r>
              <a:rPr lang="en-US" dirty="0"/>
              <a:t>The cameras will be mounted so that the lenses are 4mm from the bottom of the lens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500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FPR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763000" cy="4495800"/>
          </a:xfrm>
        </p:spPr>
        <p:txBody>
          <a:bodyPr/>
          <a:lstStyle/>
          <a:p>
            <a:r>
              <a:rPr lang="en-US" dirty="0"/>
              <a:t>Code optimized and fully running on XMOS</a:t>
            </a:r>
          </a:p>
          <a:p>
            <a:pPr lvl="1"/>
            <a:r>
              <a:rPr lang="en-US" dirty="0"/>
              <a:t>Implement filtering algorithm to consistently isolate balls</a:t>
            </a:r>
          </a:p>
          <a:p>
            <a:pPr lvl="1"/>
            <a:r>
              <a:rPr lang="en-US" dirty="0"/>
              <a:t>Object detection and pitch determination each &lt; ~16ms</a:t>
            </a:r>
          </a:p>
          <a:p>
            <a:r>
              <a:rPr lang="en-US" dirty="0"/>
              <a:t>Detection accurate, sent to app</a:t>
            </a:r>
          </a:p>
          <a:p>
            <a:pPr lvl="1"/>
            <a:r>
              <a:rPr lang="en-US" dirty="0"/>
              <a:t>Primary issue, we believe: distortion. Calculate distortion coefficients.</a:t>
            </a:r>
          </a:p>
          <a:p>
            <a:pPr lvl="1"/>
            <a:r>
              <a:rPr lang="en-US" dirty="0"/>
              <a:t>Report pitch location and determination to app</a:t>
            </a:r>
          </a:p>
          <a:p>
            <a:r>
              <a:rPr lang="en-US" dirty="0"/>
              <a:t>Complete enclosure</a:t>
            </a:r>
          </a:p>
          <a:p>
            <a:pPr lvl="1"/>
            <a:r>
              <a:rPr lang="en-US" dirty="0"/>
              <a:t>Insert sapphire crystals</a:t>
            </a:r>
          </a:p>
          <a:p>
            <a:pPr lvl="1"/>
            <a:r>
              <a:rPr lang="en-US" dirty="0"/>
              <a:t>Update camera mounts/fix to aluminum to create mount that can be secured underneath the plate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588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Determining strikes and balls without a professional umpire is difficult and inaccurate</a:t>
            </a:r>
          </a:p>
          <a:p>
            <a:r>
              <a:rPr lang="en-US" dirty="0"/>
              <a:t>Current technology solutions are expensive and require extensive set-up</a:t>
            </a:r>
          </a:p>
          <a:p>
            <a:r>
              <a:rPr lang="en-US" dirty="0"/>
              <a:t>Incorrectly called pitches lead to angry players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9048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FPR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763000" cy="4495800"/>
          </a:xfrm>
        </p:spPr>
        <p:txBody>
          <a:bodyPr/>
          <a:lstStyle/>
          <a:p>
            <a:r>
              <a:rPr lang="en-US" dirty="0"/>
              <a:t>Code optimized and fully running on XMOS</a:t>
            </a:r>
          </a:p>
          <a:p>
            <a:pPr lvl="1"/>
            <a:r>
              <a:rPr lang="en-US" dirty="0"/>
              <a:t>Implement filtering algorithm to consistently isolate balls</a:t>
            </a:r>
          </a:p>
          <a:p>
            <a:pPr lvl="1"/>
            <a:r>
              <a:rPr lang="en-US" dirty="0"/>
              <a:t>Object detection and pitch determination each &lt; ~16ms</a:t>
            </a:r>
          </a:p>
          <a:p>
            <a:r>
              <a:rPr lang="en-US" dirty="0"/>
              <a:t>Detection accurate, sent to app</a:t>
            </a:r>
          </a:p>
          <a:p>
            <a:pPr lvl="1"/>
            <a:r>
              <a:rPr lang="en-US" dirty="0"/>
              <a:t>Primary issue, we believe: distortion. Calculate distortion coefficients.</a:t>
            </a:r>
          </a:p>
          <a:p>
            <a:pPr lvl="1"/>
            <a:r>
              <a:rPr lang="en-US" dirty="0"/>
              <a:t>Report pitch location and determination to app</a:t>
            </a:r>
          </a:p>
          <a:p>
            <a:r>
              <a:rPr lang="en-US" dirty="0"/>
              <a:t>Complete enclosure</a:t>
            </a:r>
          </a:p>
          <a:p>
            <a:pPr lvl="1"/>
            <a:r>
              <a:rPr lang="en-US" dirty="0"/>
              <a:t>Insert sapphire crystals</a:t>
            </a:r>
          </a:p>
          <a:p>
            <a:pPr lvl="1"/>
            <a:r>
              <a:rPr lang="en-US" dirty="0"/>
              <a:t>Update camera mounts/fix to aluminum to create mount that can be secured underneath the plate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143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Strike Detection Concept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5105400"/>
            <a:ext cx="8153400" cy="762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Locate point in 3D space where ball intersects with the “Strike Zone” plane</a:t>
            </a:r>
          </a:p>
        </p:txBody>
      </p:sp>
      <p:pic>
        <p:nvPicPr>
          <p:cNvPr id="6" name="Picture 2" descr="https://cdn1.vox-cdn.com/thumbor/wbWaDiuv-fBCyg5VlyuUX6dTYAM=/0x238:682x693/1310x873/cdn0.vox-cdn.com/uploads/chorus_image/image/48657893/Strike_Zone.0.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371600"/>
            <a:ext cx="5602805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53460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 - Software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4900" y="1447800"/>
            <a:ext cx="7239000" cy="4516367"/>
          </a:xfrm>
        </p:spPr>
      </p:pic>
    </p:spTree>
    <p:extLst>
      <p:ext uri="{BB962C8B-B14F-4D97-AF65-F5344CB8AC3E}">
        <p14:creationId xmlns:p14="http://schemas.microsoft.com/office/powerpoint/2010/main" val="38144415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Algorithm – Input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37756" y="1229649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n-lt"/>
              </a:rPr>
              <a:t>Right: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66800" y="12192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n-lt"/>
              </a:rPr>
              <a:t>Left: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304800" y="1784809"/>
            <a:ext cx="0" cy="362539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TextBox 11"/>
          <p:cNvSpPr txBox="1"/>
          <p:nvPr/>
        </p:nvSpPr>
        <p:spPr>
          <a:xfrm>
            <a:off x="76200" y="5486400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t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4572000" y="1447800"/>
            <a:ext cx="0" cy="4438710"/>
          </a:xfrm>
          <a:prstGeom prst="line">
            <a:avLst/>
          </a:prstGeom>
          <a:ln w="63500"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2" y="1651617"/>
            <a:ext cx="3138532" cy="209235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8686" y="3830621"/>
            <a:ext cx="3185140" cy="212342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783" y="1651617"/>
            <a:ext cx="3138532" cy="20923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783" y="3830621"/>
            <a:ext cx="3135616" cy="209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643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Algorithm – Background Subtraction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73700" y="1500157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n-lt"/>
              </a:rPr>
              <a:t>Right: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04901" y="1535465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n-lt"/>
              </a:rPr>
              <a:t>Left: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2057400"/>
            <a:ext cx="4346409" cy="2895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057400"/>
            <a:ext cx="4337393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0768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Algorithm – Filter and Enhance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73700" y="1500157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n-lt"/>
              </a:rPr>
              <a:t>Right: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04901" y="1535465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n-lt"/>
              </a:rPr>
              <a:t>Left: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209800"/>
            <a:ext cx="4447728" cy="2895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209800"/>
            <a:ext cx="4337393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563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Algorithm – Intersection with Strike Zone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73700" y="1500157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n-lt"/>
              </a:rPr>
              <a:t>Right: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04901" y="1535465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n-lt"/>
              </a:rPr>
              <a:t>Left: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133600"/>
            <a:ext cx="4267200" cy="28388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133600"/>
            <a:ext cx="4267200" cy="2848740"/>
          </a:xfrm>
          <a:prstGeom prst="rect">
            <a:avLst/>
          </a:prstGeom>
        </p:spPr>
      </p:pic>
      <p:cxnSp>
        <p:nvCxnSpPr>
          <p:cNvPr id="5" name="Straight Connector 4"/>
          <p:cNvCxnSpPr>
            <a:stCxn id="10" idx="1"/>
            <a:endCxn id="10" idx="3"/>
          </p:cNvCxnSpPr>
          <p:nvPr/>
        </p:nvCxnSpPr>
        <p:spPr bwMode="auto">
          <a:xfrm>
            <a:off x="152400" y="3557970"/>
            <a:ext cx="4267200" cy="0"/>
          </a:xfrm>
          <a:prstGeom prst="line">
            <a:avLst/>
          </a:prstGeom>
          <a:ln w="38100"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auto">
          <a:xfrm>
            <a:off x="4724400" y="3557970"/>
            <a:ext cx="4267200" cy="0"/>
          </a:xfrm>
          <a:prstGeom prst="line">
            <a:avLst/>
          </a:prstGeom>
          <a:ln w="38100"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3208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Algorithm – Find Centroid Pixel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733" y="1524000"/>
            <a:ext cx="53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293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Algorithm – Determine Ball Location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295400"/>
            <a:ext cx="6019800" cy="478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1364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Word on Synchronization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21" y="1457892"/>
            <a:ext cx="6912079" cy="425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350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</a:t>
            </a:r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a stereo camera and image processing system built into the home plate to determine the baseball’s location</a:t>
            </a:r>
          </a:p>
          <a:p>
            <a:r>
              <a:rPr lang="en-US" dirty="0"/>
              <a:t>Challenges:</a:t>
            </a:r>
          </a:p>
          <a:p>
            <a:pPr lvl="1"/>
            <a:r>
              <a:rPr lang="en-US" dirty="0"/>
              <a:t>Time restrictions for bulk of image processing (16.2ms)</a:t>
            </a:r>
          </a:p>
          <a:p>
            <a:pPr lvl="1"/>
            <a:r>
              <a:rPr lang="en-US" dirty="0"/>
              <a:t>High accuracy required for successful use (~95%)</a:t>
            </a:r>
          </a:p>
          <a:p>
            <a:pPr lvl="1"/>
            <a:r>
              <a:rPr lang="en-US" dirty="0"/>
              <a:t>Ball detection vs. object detection (e.g. bat)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7769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6-12-06 at 5.52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828800"/>
            <a:ext cx="2191110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App UI</a:t>
            </a:r>
          </a:p>
        </p:txBody>
      </p:sp>
      <p:pic>
        <p:nvPicPr>
          <p:cNvPr id="9" name="Picture 8" descr="Screen Shot 2016-12-06 at 5.53.4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8800"/>
            <a:ext cx="2206723" cy="365760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 bwMode="auto">
          <a:xfrm>
            <a:off x="2667000" y="3429000"/>
            <a:ext cx="914400" cy="381000"/>
          </a:xfrm>
          <a:prstGeom prst="rightArrow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11" name="Right Arrow 10"/>
          <p:cNvSpPr/>
          <p:nvPr/>
        </p:nvSpPr>
        <p:spPr bwMode="auto">
          <a:xfrm>
            <a:off x="5715000" y="3429000"/>
            <a:ext cx="838200" cy="381000"/>
          </a:xfrm>
          <a:prstGeom prst="rightArrow">
            <a:avLst/>
          </a:prstGeom>
          <a:solidFill>
            <a:schemeClr val="tx2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3" name="AutoShape 2" descr="Inline image 1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nline image 1"/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1890" y="1828801"/>
            <a:ext cx="219628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7793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Indoor Garage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371600"/>
            <a:ext cx="4000500" cy="4648200"/>
          </a:xfrm>
        </p:spPr>
        <p:txBody>
          <a:bodyPr/>
          <a:lstStyle/>
          <a:p>
            <a:r>
              <a:rPr lang="en-US" sz="2000" dirty="0"/>
              <a:t>Choose aperture and exposure time for outdoor use</a:t>
            </a:r>
          </a:p>
          <a:p>
            <a:r>
              <a:rPr lang="en-US" sz="2000" dirty="0"/>
              <a:t>Cameras will need to be securely fastened to the plate in addition to each other</a:t>
            </a:r>
          </a:p>
          <a:p>
            <a:r>
              <a:rPr lang="en-US" sz="2000" dirty="0"/>
              <a:t>Frame rate of 60fps required for accurate testing</a:t>
            </a:r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7" name="Picture 6" descr="Full setup IMG_5105 (1)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9" r="11563"/>
          <a:stretch/>
        </p:blipFill>
        <p:spPr>
          <a:xfrm rot="5400000">
            <a:off x="5041447" y="1587953"/>
            <a:ext cx="386170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153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Wall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two iPhones spread 6 inches apart and defined axis on a cement wall.</a:t>
            </a:r>
          </a:p>
          <a:p>
            <a:r>
              <a:rPr lang="en-US" dirty="0"/>
              <a:t>Marked and measured pitches using chalk on the wall</a:t>
            </a:r>
          </a:p>
          <a:p>
            <a:r>
              <a:rPr lang="en-US" dirty="0"/>
              <a:t>The data collected is used to perform validation of the location algorithm</a:t>
            </a:r>
          </a:p>
          <a:p>
            <a:r>
              <a:rPr lang="en-US" dirty="0"/>
              <a:t>Sources of error that will affect perfect validation include</a:t>
            </a:r>
          </a:p>
          <a:p>
            <a:pPr lvl="1"/>
            <a:r>
              <a:rPr lang="en-US" dirty="0"/>
              <a:t>Camera movement/angle orientation</a:t>
            </a:r>
          </a:p>
          <a:p>
            <a:pPr lvl="1"/>
            <a:r>
              <a:rPr lang="en-US" dirty="0"/>
              <a:t>Ball arc between camera and mark on wall a distance of approximately 18 inches.</a:t>
            </a:r>
          </a:p>
          <a:p>
            <a:pPr lvl="1"/>
            <a:r>
              <a:rPr lang="en-US" dirty="0"/>
              <a:t>Human error in the marking of the position on wall</a:t>
            </a:r>
          </a:p>
        </p:txBody>
      </p:sp>
    </p:spTree>
    <p:extLst>
      <p:ext uri="{BB962C8B-B14F-4D97-AF65-F5344CB8AC3E}">
        <p14:creationId xmlns:p14="http://schemas.microsoft.com/office/powerpoint/2010/main" val="38920255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Enclosure</a:t>
            </a:r>
          </a:p>
        </p:txBody>
      </p:sp>
      <p:pic>
        <p:nvPicPr>
          <p:cNvPr id="4" name="Content Placeholder 3" descr="angled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9" t="19901" r="9916" b="21168"/>
          <a:stretch/>
        </p:blipFill>
        <p:spPr>
          <a:xfrm>
            <a:off x="1905000" y="1295400"/>
            <a:ext cx="5562599" cy="3449401"/>
          </a:xfrm>
        </p:spPr>
      </p:pic>
      <p:pic>
        <p:nvPicPr>
          <p:cNvPr id="7" name="Content Placeholder 7" descr="Left Dim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3" t="67095" r="29840" b="24341"/>
          <a:stretch/>
        </p:blipFill>
        <p:spPr bwMode="auto">
          <a:xfrm>
            <a:off x="152400" y="4800600"/>
            <a:ext cx="8839200" cy="1258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6241174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Enclosure Top View</a:t>
            </a:r>
          </a:p>
        </p:txBody>
      </p:sp>
      <p:pic>
        <p:nvPicPr>
          <p:cNvPr id="9" name="Picture 8" descr="Top Dim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7" t="16487" r="29827" b="5643"/>
          <a:stretch/>
        </p:blipFill>
        <p:spPr>
          <a:xfrm>
            <a:off x="2450945" y="1295400"/>
            <a:ext cx="4416972" cy="472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5807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Requirement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 consumption for processors </a:t>
            </a:r>
          </a:p>
          <a:p>
            <a:pPr lvl="1"/>
            <a:r>
              <a:rPr lang="en-US" dirty="0"/>
              <a:t>3.7V*0.45A = 1.65W</a:t>
            </a:r>
          </a:p>
          <a:p>
            <a:r>
              <a:rPr lang="en-US" dirty="0"/>
              <a:t>4 hour game time: 6.75Wh </a:t>
            </a:r>
          </a:p>
          <a:p>
            <a:r>
              <a:rPr lang="en-US" dirty="0"/>
              <a:t>Charge: 1824mAh </a:t>
            </a:r>
          </a:p>
          <a:p>
            <a:r>
              <a:rPr lang="en-US" dirty="0"/>
              <a:t>Result: Choose a 2000mAh battery</a:t>
            </a:r>
          </a:p>
        </p:txBody>
      </p:sp>
      <p:pic>
        <p:nvPicPr>
          <p:cNvPr id="4" name="Picture 3" descr="Screen Shot 2016-12-06 at 8.35.1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7"/>
          <a:stretch/>
        </p:blipFill>
        <p:spPr>
          <a:xfrm>
            <a:off x="2933700" y="3586843"/>
            <a:ext cx="3048000" cy="202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645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Parts List</a:t>
            </a:r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610600" cy="4495800"/>
          </a:xfrm>
        </p:spPr>
        <p:txBody>
          <a:bodyPr/>
          <a:lstStyle/>
          <a:p>
            <a:r>
              <a:rPr lang="en-US" dirty="0"/>
              <a:t>OV7740 Camera Chip (x2)</a:t>
            </a:r>
          </a:p>
          <a:p>
            <a:pPr lvl="1"/>
            <a:r>
              <a:rPr lang="en-US" dirty="0"/>
              <a:t>60fps </a:t>
            </a:r>
          </a:p>
          <a:p>
            <a:pPr lvl="1"/>
            <a:r>
              <a:rPr lang="en-US" dirty="0"/>
              <a:t>SCCB Interface</a:t>
            </a:r>
          </a:p>
          <a:p>
            <a:r>
              <a:rPr lang="en-US" dirty="0"/>
              <a:t>XEF216-512-TQ128 (x2)</a:t>
            </a:r>
          </a:p>
          <a:p>
            <a:pPr lvl="1"/>
            <a:r>
              <a:rPr lang="en-US" dirty="0"/>
              <a:t>2MB flash</a:t>
            </a:r>
          </a:p>
          <a:p>
            <a:pPr lvl="1"/>
            <a:r>
              <a:rPr lang="en-US" dirty="0"/>
              <a:t>512kB RAM</a:t>
            </a:r>
          </a:p>
          <a:p>
            <a:pPr lvl="1"/>
            <a:r>
              <a:rPr lang="en-US" dirty="0"/>
              <a:t>16 cores</a:t>
            </a:r>
          </a:p>
          <a:p>
            <a:r>
              <a:rPr lang="en-US" dirty="0"/>
              <a:t>OV7440 Lens (x2)</a:t>
            </a:r>
          </a:p>
          <a:p>
            <a:r>
              <a:rPr lang="en-US" dirty="0"/>
              <a:t>OV7440 Mount (x2)</a:t>
            </a:r>
          </a:p>
          <a:p>
            <a:r>
              <a:rPr lang="en-US" dirty="0"/>
              <a:t>2000mAh battery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8945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CDR Deliverables</a:t>
            </a:r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Demonstrate complete system functionality</a:t>
            </a:r>
          </a:p>
          <a:p>
            <a:pPr lvl="1"/>
            <a:r>
              <a:rPr lang="en-US" dirty="0"/>
              <a:t>Implement ball detection, strike zone intersection, and baseball height functions in C </a:t>
            </a:r>
            <a:r>
              <a:rPr lang="en-US" dirty="0">
                <a:solidFill>
                  <a:schemeClr val="bg2"/>
                </a:solidFill>
              </a:rPr>
              <a:t>(Tim)</a:t>
            </a:r>
          </a:p>
          <a:p>
            <a:pPr lvl="1"/>
            <a:r>
              <a:rPr lang="en-US" dirty="0"/>
              <a:t>Functioning PCBs </a:t>
            </a:r>
            <a:r>
              <a:rPr lang="en-US" dirty="0">
                <a:solidFill>
                  <a:schemeClr val="bg2"/>
                </a:solidFill>
              </a:rPr>
              <a:t>(Justin)</a:t>
            </a:r>
          </a:p>
          <a:p>
            <a:pPr lvl="1"/>
            <a:r>
              <a:rPr lang="en-US" dirty="0"/>
              <a:t>Capable of detecting balls/strikes with hardware at 60fps</a:t>
            </a:r>
          </a:p>
          <a:p>
            <a:r>
              <a:rPr lang="en-US" dirty="0"/>
              <a:t>Implement full app functionality </a:t>
            </a:r>
            <a:r>
              <a:rPr lang="en-US" sz="2000" dirty="0">
                <a:solidFill>
                  <a:schemeClr val="bg2"/>
                </a:solidFill>
              </a:rPr>
              <a:t>(Jason)</a:t>
            </a:r>
          </a:p>
          <a:p>
            <a:pPr lvl="1"/>
            <a:r>
              <a:rPr lang="en-US" dirty="0"/>
              <a:t>Pair to plate, complete viewer and umpire views</a:t>
            </a:r>
          </a:p>
          <a:p>
            <a:pPr lvl="1"/>
            <a:r>
              <a:rPr lang="en-US" dirty="0"/>
              <a:t>2-way Bluetooth communication established</a:t>
            </a:r>
          </a:p>
          <a:p>
            <a:pPr lvl="2"/>
            <a:r>
              <a:rPr lang="en-US" dirty="0"/>
              <a:t>App receives ball/strike information</a:t>
            </a:r>
          </a:p>
          <a:p>
            <a:pPr lvl="2"/>
            <a:r>
              <a:rPr lang="en-US" dirty="0"/>
              <a:t>Plate receives batter height</a:t>
            </a:r>
          </a:p>
          <a:p>
            <a:r>
              <a:rPr lang="en-US" dirty="0"/>
              <a:t>First iteration of enclosure built </a:t>
            </a:r>
            <a:r>
              <a:rPr lang="en-US" sz="2000" dirty="0">
                <a:solidFill>
                  <a:schemeClr val="bg2"/>
                </a:solidFill>
              </a:rPr>
              <a:t>(Matt)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1963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/>
              <a:t>Complete orders for final system</a:t>
            </a:r>
          </a:p>
          <a:p>
            <a:r>
              <a:rPr lang="en-US" sz="2200" dirty="0"/>
              <a:t>Design and send out order for PCB</a:t>
            </a:r>
          </a:p>
          <a:p>
            <a:r>
              <a:rPr lang="en-US" sz="2200" dirty="0"/>
              <a:t>Implement full algorithm in C</a:t>
            </a:r>
          </a:p>
          <a:p>
            <a:r>
              <a:rPr lang="en-US" sz="2200" dirty="0"/>
              <a:t>Achieve image collection on PCB system</a:t>
            </a:r>
          </a:p>
          <a:p>
            <a:r>
              <a:rPr lang="en-US" sz="2200" dirty="0"/>
              <a:t>Receive second round of PCB if needed</a:t>
            </a:r>
          </a:p>
          <a:p>
            <a:r>
              <a:rPr lang="en-US" sz="2200" dirty="0"/>
              <a:t>Bluetooth communication established</a:t>
            </a:r>
          </a:p>
          <a:p>
            <a:r>
              <a:rPr lang="en-US" sz="2200" dirty="0"/>
              <a:t>App functionality completed</a:t>
            </a:r>
          </a:p>
          <a:p>
            <a:r>
              <a:rPr lang="en-US" sz="2200" dirty="0"/>
              <a:t>Implement full algorithm in XC</a:t>
            </a:r>
          </a:p>
          <a:p>
            <a:r>
              <a:rPr lang="en-US" sz="2200" dirty="0"/>
              <a:t>Enclosure completed</a:t>
            </a:r>
          </a:p>
          <a:p>
            <a:pPr lvl="1"/>
            <a:endParaRPr lang="en-US" dirty="0"/>
          </a:p>
        </p:txBody>
      </p:sp>
      <p:sp>
        <p:nvSpPr>
          <p:cNvPr id="2" name="Right Brace 1"/>
          <p:cNvSpPr/>
          <p:nvPr/>
        </p:nvSpPr>
        <p:spPr bwMode="auto">
          <a:xfrm>
            <a:off x="6553200" y="1404257"/>
            <a:ext cx="685800" cy="729343"/>
          </a:xfrm>
          <a:prstGeom prst="rightBrac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71657" y="1575256"/>
            <a:ext cx="1676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+mn-lt"/>
              </a:rPr>
              <a:t>Dec 21</a:t>
            </a:r>
            <a:r>
              <a:rPr lang="en-US" sz="2200" baseline="30000" dirty="0">
                <a:latin typeface="+mn-lt"/>
              </a:rPr>
              <a:t>st</a:t>
            </a:r>
            <a:r>
              <a:rPr lang="en-US" sz="2200" dirty="0">
                <a:latin typeface="+mn-lt"/>
              </a:rPr>
              <a:t> </a:t>
            </a:r>
          </a:p>
        </p:txBody>
      </p:sp>
      <p:sp>
        <p:nvSpPr>
          <p:cNvPr id="6" name="Right Brace 5"/>
          <p:cNvSpPr/>
          <p:nvPr/>
        </p:nvSpPr>
        <p:spPr bwMode="auto">
          <a:xfrm>
            <a:off x="6553200" y="2286000"/>
            <a:ext cx="685800" cy="1066800"/>
          </a:xfrm>
          <a:prstGeom prst="rightBrac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04314" y="2642056"/>
            <a:ext cx="1676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+mn-lt"/>
              </a:rPr>
              <a:t>Jan 21</a:t>
            </a:r>
            <a:r>
              <a:rPr lang="en-US" sz="2200" baseline="30000" dirty="0">
                <a:latin typeface="+mn-lt"/>
              </a:rPr>
              <a:t>st</a:t>
            </a:r>
            <a:r>
              <a:rPr lang="en-US" sz="2200" dirty="0">
                <a:latin typeface="+mn-lt"/>
              </a:rPr>
              <a:t> </a:t>
            </a:r>
          </a:p>
        </p:txBody>
      </p:sp>
      <p:sp>
        <p:nvSpPr>
          <p:cNvPr id="8" name="Right Brace 7"/>
          <p:cNvSpPr/>
          <p:nvPr/>
        </p:nvSpPr>
        <p:spPr bwMode="auto">
          <a:xfrm>
            <a:off x="6553200" y="3472543"/>
            <a:ext cx="685800" cy="990600"/>
          </a:xfrm>
          <a:prstGeom prst="rightBrac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1657" y="3721328"/>
            <a:ext cx="1676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+mn-lt"/>
              </a:rPr>
              <a:t>Feb 21</a:t>
            </a:r>
            <a:r>
              <a:rPr lang="en-US" sz="2200" baseline="30000" dirty="0">
                <a:latin typeface="+mn-lt"/>
              </a:rPr>
              <a:t>st</a:t>
            </a:r>
            <a:r>
              <a:rPr lang="en-US" sz="2200" dirty="0">
                <a:latin typeface="+mn-lt"/>
              </a:rPr>
              <a:t> </a:t>
            </a:r>
          </a:p>
        </p:txBody>
      </p:sp>
      <p:sp>
        <p:nvSpPr>
          <p:cNvPr id="10" name="Right Brace 9"/>
          <p:cNvSpPr/>
          <p:nvPr/>
        </p:nvSpPr>
        <p:spPr bwMode="auto">
          <a:xfrm>
            <a:off x="6553200" y="4582886"/>
            <a:ext cx="685800" cy="330428"/>
          </a:xfrm>
          <a:prstGeom prst="rightBrac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71657" y="4532656"/>
            <a:ext cx="1676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+mn-lt"/>
              </a:rPr>
              <a:t>Feb 28</a:t>
            </a:r>
            <a:r>
              <a:rPr lang="en-US" sz="2200" baseline="30000" dirty="0">
                <a:latin typeface="+mn-lt"/>
              </a:rPr>
              <a:t>th</a:t>
            </a:r>
            <a:r>
              <a:rPr lang="en-US" sz="2200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772615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Image Collection and Object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size: 176x144</a:t>
            </a:r>
          </a:p>
          <a:p>
            <a:r>
              <a:rPr lang="en-US" dirty="0"/>
              <a:t>Frames per second: 30 </a:t>
            </a:r>
            <a:r>
              <a:rPr lang="en-US" dirty="0">
                <a:sym typeface="Wingdings" panose="05000000000000000000" pitchFamily="2" charset="2"/>
              </a:rPr>
              <a:t>-&gt; ~33.3 </a:t>
            </a:r>
            <a:r>
              <a:rPr lang="en-US" dirty="0" err="1">
                <a:sym typeface="Wingdings" panose="05000000000000000000" pitchFamily="2" charset="2"/>
              </a:rPr>
              <a:t>ms</a:t>
            </a:r>
            <a:r>
              <a:rPr lang="en-US" dirty="0">
                <a:sym typeface="Wingdings" panose="05000000000000000000" pitchFamily="2" charset="2"/>
              </a:rPr>
              <a:t>/frame</a:t>
            </a:r>
            <a:endParaRPr lang="en-US" dirty="0"/>
          </a:p>
          <a:p>
            <a:r>
              <a:rPr lang="en-US" dirty="0"/>
              <a:t>Limited memory space: can only store two images at a time</a:t>
            </a:r>
          </a:p>
        </p:txBody>
      </p:sp>
    </p:spTree>
    <p:extLst>
      <p:ext uri="{BB962C8B-B14F-4D97-AF65-F5344CB8AC3E}">
        <p14:creationId xmlns:p14="http://schemas.microsoft.com/office/powerpoint/2010/main" val="1297233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 - Hardware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8633" y="1447800"/>
            <a:ext cx="7991533" cy="4501134"/>
          </a:xfrm>
        </p:spPr>
      </p:pic>
    </p:spTree>
    <p:extLst>
      <p:ext uri="{BB962C8B-B14F-4D97-AF65-F5344CB8AC3E}">
        <p14:creationId xmlns:p14="http://schemas.microsoft.com/office/powerpoint/2010/main" val="3348354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CDR Deliverables</a:t>
            </a:r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Demonstrate complete system functionality</a:t>
            </a:r>
          </a:p>
          <a:p>
            <a:pPr lvl="1"/>
            <a:r>
              <a:rPr lang="en-US" dirty="0"/>
              <a:t>Implement ball detection, strike zone intersection, and baseball height functions in C </a:t>
            </a:r>
            <a:r>
              <a:rPr lang="en-US" dirty="0">
                <a:solidFill>
                  <a:schemeClr val="bg2"/>
                </a:solidFill>
              </a:rPr>
              <a:t>(Tim)</a:t>
            </a:r>
          </a:p>
          <a:p>
            <a:pPr lvl="1"/>
            <a:r>
              <a:rPr lang="en-US" dirty="0"/>
              <a:t>Functioning PCBs </a:t>
            </a:r>
            <a:r>
              <a:rPr lang="en-US" dirty="0">
                <a:solidFill>
                  <a:schemeClr val="bg2"/>
                </a:solidFill>
              </a:rPr>
              <a:t>(Justin)</a:t>
            </a:r>
          </a:p>
          <a:p>
            <a:pPr lvl="1"/>
            <a:r>
              <a:rPr lang="en-US" dirty="0"/>
              <a:t>Capable of detecting balls/strikes with hardware at 60fps</a:t>
            </a:r>
          </a:p>
          <a:p>
            <a:r>
              <a:rPr lang="en-US" dirty="0"/>
              <a:t>Implement full app functionality </a:t>
            </a:r>
            <a:r>
              <a:rPr lang="en-US" sz="2000" dirty="0">
                <a:solidFill>
                  <a:schemeClr val="bg2"/>
                </a:solidFill>
              </a:rPr>
              <a:t>(Jason)</a:t>
            </a:r>
          </a:p>
          <a:p>
            <a:pPr lvl="1"/>
            <a:r>
              <a:rPr lang="en-US" dirty="0"/>
              <a:t>2-way Bluetooth communication established</a:t>
            </a:r>
          </a:p>
          <a:p>
            <a:pPr lvl="2"/>
            <a:r>
              <a:rPr lang="en-US" dirty="0"/>
              <a:t>App receives ball/strike information including XY position of ball</a:t>
            </a:r>
          </a:p>
          <a:p>
            <a:pPr lvl="2"/>
            <a:r>
              <a:rPr lang="en-US" dirty="0"/>
              <a:t>Plate receives batter height</a:t>
            </a:r>
          </a:p>
          <a:p>
            <a:r>
              <a:rPr lang="en-US" dirty="0"/>
              <a:t>First iteration of enclosure built </a:t>
            </a:r>
            <a:r>
              <a:rPr lang="en-US" sz="2000" dirty="0">
                <a:solidFill>
                  <a:schemeClr val="bg2"/>
                </a:solidFill>
              </a:rPr>
              <a:t>(Matt)</a:t>
            </a:r>
          </a:p>
        </p:txBody>
      </p:sp>
    </p:spTree>
    <p:extLst>
      <p:ext uri="{BB962C8B-B14F-4D97-AF65-F5344CB8AC3E}">
        <p14:creationId xmlns:p14="http://schemas.microsoft.com/office/powerpoint/2010/main" val="1772371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Subtraction and </a:t>
            </a:r>
            <a:r>
              <a:rPr lang="en-US" dirty="0" err="1"/>
              <a:t>Denoise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2476500"/>
            <a:ext cx="3048000" cy="2286000"/>
          </a:xfrm>
        </p:spPr>
      </p:pic>
    </p:spTree>
    <p:extLst>
      <p:ext uri="{BB962C8B-B14F-4D97-AF65-F5344CB8AC3E}">
        <p14:creationId xmlns:p14="http://schemas.microsoft.com/office/powerpoint/2010/main" val="2765362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Subtraction and </a:t>
            </a:r>
            <a:r>
              <a:rPr lang="en-US" dirty="0" err="1"/>
              <a:t>Denoise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2476500"/>
            <a:ext cx="3048000" cy="2286000"/>
          </a:xfrm>
        </p:spPr>
      </p:pic>
    </p:spTree>
    <p:extLst>
      <p:ext uri="{BB962C8B-B14F-4D97-AF65-F5344CB8AC3E}">
        <p14:creationId xmlns:p14="http://schemas.microsoft.com/office/powerpoint/2010/main" val="268115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Subtraction and </a:t>
            </a:r>
            <a:r>
              <a:rPr lang="en-US" dirty="0" err="1"/>
              <a:t>Denoise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2476500"/>
            <a:ext cx="3048000" cy="2286000"/>
          </a:xfrm>
        </p:spPr>
      </p:pic>
    </p:spTree>
    <p:extLst>
      <p:ext uri="{BB962C8B-B14F-4D97-AF65-F5344CB8AC3E}">
        <p14:creationId xmlns:p14="http://schemas.microsoft.com/office/powerpoint/2010/main" val="3782246559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00"/>
      </a:hlink>
      <a:folHlink>
        <a:srgbClr val="B2B2B2"/>
      </a:folHlink>
    </a:clrScheme>
    <a:fontScheme name="Blank Presentation">
      <a:majorFont>
        <a:latin typeface="Georgia"/>
        <a:ea typeface="ＭＳ Ｐゴシック"/>
        <a:cs typeface=""/>
      </a:majorFont>
      <a:minorFont>
        <a:latin typeface="Verdan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eneva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eneva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umass-template</Template>
  <TotalTime>8760</TotalTime>
  <Words>1812</Words>
  <Application>Microsoft Office PowerPoint</Application>
  <PresentationFormat>On-screen Show (4:3)</PresentationFormat>
  <Paragraphs>329</Paragraphs>
  <Slides>49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Microsoft YaHei</vt:lpstr>
      <vt:lpstr>ＭＳ Ｐゴシック</vt:lpstr>
      <vt:lpstr>Arial</vt:lpstr>
      <vt:lpstr>Calibri</vt:lpstr>
      <vt:lpstr>Geneva</vt:lpstr>
      <vt:lpstr>Georgia</vt:lpstr>
      <vt:lpstr>Times</vt:lpstr>
      <vt:lpstr>Verdana</vt:lpstr>
      <vt:lpstr>Wingdings</vt:lpstr>
      <vt:lpstr>Blank Presentation</vt:lpstr>
      <vt:lpstr> Comprehensive Design Review</vt:lpstr>
      <vt:lpstr>The Team</vt:lpstr>
      <vt:lpstr>The Problem</vt:lpstr>
      <vt:lpstr>The Solution</vt:lpstr>
      <vt:lpstr>Block Diagram - Hardware</vt:lpstr>
      <vt:lpstr>CDR Deliverables</vt:lpstr>
      <vt:lpstr>Background Subtraction and Denoise</vt:lpstr>
      <vt:lpstr>Background Subtraction and Denoise</vt:lpstr>
      <vt:lpstr>Background Subtraction and Denoise</vt:lpstr>
      <vt:lpstr>Background Subtraction and Denoise</vt:lpstr>
      <vt:lpstr>Background Subtraction and Denoise</vt:lpstr>
      <vt:lpstr>Object Detection and Find Intersection</vt:lpstr>
      <vt:lpstr>Object Detection and Find Intersection</vt:lpstr>
      <vt:lpstr>Object Detection and Find Intersection</vt:lpstr>
      <vt:lpstr>Object Detection and Find Intersection</vt:lpstr>
      <vt:lpstr>Object Detection and Find Intersection</vt:lpstr>
      <vt:lpstr>Processing Results</vt:lpstr>
      <vt:lpstr>PCB’s</vt:lpstr>
      <vt:lpstr>PCBs</vt:lpstr>
      <vt:lpstr>PCBs</vt:lpstr>
      <vt:lpstr>Low level implementation</vt:lpstr>
      <vt:lpstr>Low level implementation – difficulties </vt:lpstr>
      <vt:lpstr>Low level implementation – difficulties  </vt:lpstr>
      <vt:lpstr>Two way Bluetooth communication</vt:lpstr>
      <vt:lpstr>UI </vt:lpstr>
      <vt:lpstr>Enclosure</vt:lpstr>
      <vt:lpstr>Enclosure</vt:lpstr>
      <vt:lpstr>Enclosure</vt:lpstr>
      <vt:lpstr>FPR Goals</vt:lpstr>
      <vt:lpstr>FPR Goals</vt:lpstr>
      <vt:lpstr>Strike Detection Concept</vt:lpstr>
      <vt:lpstr>Block Diagram - Software</vt:lpstr>
      <vt:lpstr>The Algorithm – Input</vt:lpstr>
      <vt:lpstr>The Algorithm – Background Subtraction</vt:lpstr>
      <vt:lpstr>The Algorithm – Filter and Enhance</vt:lpstr>
      <vt:lpstr>The Algorithm – Intersection with Strike Zone </vt:lpstr>
      <vt:lpstr>The Algorithm – Find Centroid Pixel</vt:lpstr>
      <vt:lpstr>The Algorithm – Determine Ball Location</vt:lpstr>
      <vt:lpstr>A Word on Synchronization</vt:lpstr>
      <vt:lpstr>Android App UI</vt:lpstr>
      <vt:lpstr>Indoor Garage testing</vt:lpstr>
      <vt:lpstr>Wall Testing</vt:lpstr>
      <vt:lpstr>Enclosure</vt:lpstr>
      <vt:lpstr>Enclosure Top View</vt:lpstr>
      <vt:lpstr>Power Requirement  </vt:lpstr>
      <vt:lpstr>Required Parts List</vt:lpstr>
      <vt:lpstr>CDR Deliverables</vt:lpstr>
      <vt:lpstr>Timeline</vt:lpstr>
      <vt:lpstr>Demo – Image Collection and Object Detection</vt:lpstr>
    </vt:vector>
  </TitlesOfParts>
  <Company>Ž退Ԝজ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CDR_Final_Team01SDP17</dc:title>
  <dc:creator>Timothy Adams</dc:creator>
  <cp:lastModifiedBy>Timothy Adams</cp:lastModifiedBy>
  <cp:revision>75</cp:revision>
  <cp:lastPrinted>2017-05-09T05:07:45Z</cp:lastPrinted>
  <dcterms:created xsi:type="dcterms:W3CDTF">2016-12-04T13:54:07Z</dcterms:created>
  <dcterms:modified xsi:type="dcterms:W3CDTF">2017-05-09T05:07:52Z</dcterms:modified>
</cp:coreProperties>
</file>